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314" r:id="rId4"/>
    <p:sldId id="352" r:id="rId5"/>
    <p:sldId id="355" r:id="rId6"/>
    <p:sldId id="356" r:id="rId7"/>
    <p:sldId id="357" r:id="rId8"/>
    <p:sldId id="358" r:id="rId9"/>
    <p:sldId id="359" r:id="rId10"/>
    <p:sldId id="360" r:id="rId11"/>
    <p:sldId id="361" r:id="rId12"/>
    <p:sldId id="362" r:id="rId13"/>
    <p:sldId id="366" r:id="rId14"/>
    <p:sldId id="363" r:id="rId15"/>
    <p:sldId id="364" r:id="rId16"/>
    <p:sldId id="367" r:id="rId17"/>
    <p:sldId id="370" r:id="rId18"/>
    <p:sldId id="368" r:id="rId19"/>
    <p:sldId id="343" r:id="rId20"/>
    <p:sldId id="353" r:id="rId21"/>
    <p:sldId id="354" r:id="rId22"/>
    <p:sldId id="372" r:id="rId23"/>
    <p:sldId id="342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11" autoAdjust="0"/>
    <p:restoredTop sz="91031" autoAdjust="0"/>
  </p:normalViewPr>
  <p:slideViewPr>
    <p:cSldViewPr snapToGrid="0">
      <p:cViewPr varScale="1">
        <p:scale>
          <a:sx n="109" d="100"/>
          <a:sy n="109" d="100"/>
        </p:scale>
        <p:origin x="360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19DF80-F79F-43E6-A18A-9BE4C93656DA}" type="datetimeFigureOut">
              <a:rPr lang="zh-CN" altLang="en-US" smtClean="0"/>
              <a:t>2019/4/24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CA3166-A36D-43A3-A50C-6C4A4EA83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45172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>
            <a:extLst>
              <a:ext uri="{FF2B5EF4-FFF2-40B4-BE49-F238E27FC236}">
                <a16:creationId xmlns:a16="http://schemas.microsoft.com/office/drawing/2014/main" id="{BF13E3E2-C83A-4ED4-B6B3-9607503E80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732" t="17280" r="23222" b="10233"/>
          <a:stretch/>
        </p:blipFill>
        <p:spPr>
          <a:xfrm>
            <a:off x="10500257" y="211385"/>
            <a:ext cx="1424451" cy="12603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8E2727B-1BDE-42AB-82B8-14D196CBA5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732" t="17280" r="23222" b="10233"/>
          <a:stretch/>
        </p:blipFill>
        <p:spPr>
          <a:xfrm>
            <a:off x="10500257" y="211385"/>
            <a:ext cx="1424451" cy="12603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87BEA9B-983C-4DA5-8525-0D7D415348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732" t="17280" r="23222" b="10233"/>
          <a:stretch/>
        </p:blipFill>
        <p:spPr>
          <a:xfrm>
            <a:off x="10500257" y="211385"/>
            <a:ext cx="1424451" cy="12603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E89E293-C0B5-49AB-8874-2BD8E6FA00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732" t="17280" r="23222" b="10233"/>
          <a:stretch/>
        </p:blipFill>
        <p:spPr>
          <a:xfrm>
            <a:off x="10500257" y="211385"/>
            <a:ext cx="1424451" cy="12603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03E6E54F-DC6E-44EC-BCAF-6A6AC63030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732" t="17280" r="23222" b="10233"/>
          <a:stretch/>
        </p:blipFill>
        <p:spPr>
          <a:xfrm>
            <a:off x="10500257" y="211385"/>
            <a:ext cx="1424451" cy="12603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97F6173-DDDE-4BDA-BA5F-FC24D986BD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732" t="17280" r="23222" b="10233"/>
          <a:stretch/>
        </p:blipFill>
        <p:spPr>
          <a:xfrm>
            <a:off x="10500257" y="211385"/>
            <a:ext cx="1424451" cy="12603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83842BEF-495A-4AA4-8157-9B5DA794AC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732" t="17280" r="23222" b="10233"/>
          <a:stretch/>
        </p:blipFill>
        <p:spPr>
          <a:xfrm>
            <a:off x="10500257" y="211385"/>
            <a:ext cx="1424451" cy="12603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E3F76F3-A3ED-4AF7-9EAA-2EB4E720C4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732" t="17280" r="23222" b="10233"/>
          <a:stretch/>
        </p:blipFill>
        <p:spPr>
          <a:xfrm>
            <a:off x="10500257" y="211385"/>
            <a:ext cx="1424451" cy="12603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1F98C1B-D083-44F9-B41C-A9417FBA6A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732" t="17280" r="23222" b="10233"/>
          <a:stretch/>
        </p:blipFill>
        <p:spPr>
          <a:xfrm>
            <a:off x="10500257" y="211385"/>
            <a:ext cx="1424451" cy="12603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69D50FF-33EE-432F-8D2D-154CB25EF1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732" t="17280" r="23222" b="10233"/>
          <a:stretch/>
        </p:blipFill>
        <p:spPr>
          <a:xfrm>
            <a:off x="10500257" y="211385"/>
            <a:ext cx="1424451" cy="12603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BD12C3B-F559-40DA-8956-CA706B28A9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1732" t="17280" r="23222" b="10233"/>
          <a:stretch/>
        </p:blipFill>
        <p:spPr>
          <a:xfrm>
            <a:off x="10500257" y="211385"/>
            <a:ext cx="1424451" cy="1260305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opencv-python-tutroals.readthedocs.io/en/latest/py_tutorials/py_tutorials.html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yimagesearch.com/2014/11/17/non-maximum-suppression-object-detection-python" TargetMode="External"/><Relationship Id="rId3" Type="http://schemas.openxmlformats.org/officeDocument/2006/relationships/hyperlink" Target="https://classroom.udacity.com/courses/ud123" TargetMode="External"/><Relationship Id="rId7" Type="http://schemas.openxmlformats.org/officeDocument/2006/relationships/hyperlink" Target="https://docs.opencv.org/3.4/d9/df8/tutorial_root.html" TargetMode="External"/><Relationship Id="rId2" Type="http://schemas.openxmlformats.org/officeDocument/2006/relationships/hyperlink" Target="https://classroom.udacity.com/courses/ud77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s231n.stanford.edu/" TargetMode="External"/><Relationship Id="rId5" Type="http://schemas.openxmlformats.org/officeDocument/2006/relationships/hyperlink" Target="https://classroom.udacity.com/courses/ud775" TargetMode="External"/><Relationship Id="rId4" Type="http://schemas.openxmlformats.org/officeDocument/2006/relationships/hyperlink" Target="https://classroom.udacity.com/courses/ud456" TargetMode="External"/><Relationship Id="rId9" Type="http://schemas.openxmlformats.org/officeDocument/2006/relationships/hyperlink" Target="https://www.pyimagesearch.com/2015/02/16/faster-non-maximum-suppression-python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yimagesearch.com/2014/11/17/non-maximum-suppression-object-detection-python" TargetMode="Externa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s://www.pyimagesearch.com/2014/11/10/histogram-oriented-gradients-object-detection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6600" dirty="0"/>
              <a:t>创新研究课程</a:t>
            </a:r>
            <a:br>
              <a:rPr lang="en-US" altLang="zh-CN" sz="6600" dirty="0"/>
            </a:br>
            <a:r>
              <a:rPr lang="zh-CN" altLang="en-US" sz="6600" dirty="0"/>
              <a:t>科研项目短课</a:t>
            </a:r>
            <a:endParaRPr lang="en-GB" sz="6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680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265FF7D-6DC4-4D27-9A7E-068C154BE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9165" y="193431"/>
            <a:ext cx="8176057" cy="5864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1277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3B7203A-18CA-4C73-AEBE-8EFAB643E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879" y="0"/>
            <a:ext cx="8691122" cy="605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940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86C4F81-CF38-4B57-A9F6-191DDEA57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486" y="149469"/>
            <a:ext cx="9323590" cy="6062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091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C675DD0-9C35-4537-A573-BA919DAA90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002" y="79131"/>
            <a:ext cx="8820022" cy="6029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3490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26A98E3-6CA6-493E-B401-7BC993ECA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8399" y="96716"/>
            <a:ext cx="8953963" cy="619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0569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6878E43-0484-4813-88ED-09AF77CADEE0}"/>
              </a:ext>
            </a:extLst>
          </p:cNvPr>
          <p:cNvSpPr txBox="1"/>
          <p:nvPr/>
        </p:nvSpPr>
        <p:spPr>
          <a:xfrm>
            <a:off x="1134208" y="1582615"/>
            <a:ext cx="88098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/>
              <a:t>There are many visual recognition problems that are related to image classification, such as object detection, image captioning</a:t>
            </a:r>
            <a:endParaRPr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11044142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BD8E766-71E4-4134-9590-D605D0A57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0657" y="131885"/>
            <a:ext cx="8748613" cy="6077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77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6878E43-0484-4813-88ED-09AF77CADEE0}"/>
              </a:ext>
            </a:extLst>
          </p:cNvPr>
          <p:cNvSpPr txBox="1"/>
          <p:nvPr/>
        </p:nvSpPr>
        <p:spPr>
          <a:xfrm>
            <a:off x="1134208" y="1582615"/>
            <a:ext cx="88098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/>
              <a:t>Convolutional Neural Networks (CNN) have become an important tool for object recognition</a:t>
            </a:r>
            <a:endParaRPr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12632510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CF201BB-E1C1-4F9B-8BCC-64DF5EA601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8088" y="184638"/>
            <a:ext cx="8364127" cy="5870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7340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F68FCA-91D5-4D94-91D4-83935EF040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OpenCV tutorial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2A299D6-8167-4CB1-9752-3A938924E5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altLang="zh-CN" dirty="0">
                <a:hlinkClick r:id="rId2"/>
              </a:rPr>
              <a:t>https://opencv-python-tutroals.readthedocs.io/en/latest/py_tutorials/py_tutorials.html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74757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Course Syllabus</a:t>
            </a:r>
            <a:br>
              <a:rPr lang="en-US" altLang="zh-CN" dirty="0"/>
            </a:br>
            <a:r>
              <a:rPr lang="zh-CN" altLang="en-US" dirty="0"/>
              <a:t>课程大纲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0732385"/>
              </p:ext>
            </p:extLst>
          </p:nvPr>
        </p:nvGraphicFramePr>
        <p:xfrm>
          <a:off x="293816" y="2089574"/>
          <a:ext cx="11412153" cy="457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9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01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345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628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1182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Content</a:t>
                      </a:r>
                    </a:p>
                    <a:p>
                      <a:r>
                        <a:rPr lang="zh-CN" altLang="en-US" dirty="0"/>
                        <a:t>内容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课时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课程说明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课后练习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备注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12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Version control – </a:t>
                      </a:r>
                      <a:r>
                        <a:rPr lang="en-US" sz="120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Git</a:t>
                      </a: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 &amp; </a:t>
                      </a:r>
                      <a:r>
                        <a:rPr lang="en-US" sz="120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Github</a:t>
                      </a: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, learn</a:t>
                      </a:r>
                      <a:r>
                        <a:rPr lang="en-US" sz="1200" kern="1200" baseline="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 to write ReadMe</a:t>
                      </a:r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Write</a:t>
                      </a:r>
                      <a:r>
                        <a:rPr lang="en-US" sz="1200" kern="1200" baseline="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 a readme file and upload to </a:t>
                      </a:r>
                      <a:r>
                        <a:rPr lang="en-US" sz="1200" kern="1200" baseline="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Github</a:t>
                      </a:r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README: </a:t>
                      </a:r>
                      <a:r>
                        <a:rPr lang="en-GB" altLang="zh-CN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  <a:hlinkClick r:id="rId2"/>
                        </a:rPr>
                        <a:t>https://classroom.udacity.com/courses/ud777</a:t>
                      </a:r>
                      <a:endParaRPr lang="en-GB" altLang="zh-CN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algn="l" defTabSz="914400" rtl="0" eaLnBrk="1" latinLnBrk="0" hangingPunct="1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Git: </a:t>
                      </a: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  <a:hlinkClick r:id="rId3"/>
                        </a:rPr>
                        <a:t>https://classroom.udacity.com/courses/ud123</a:t>
                      </a:r>
                      <a:endParaRPr lang="en-US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algn="l" defTabSz="914400" rtl="0" eaLnBrk="1" latinLnBrk="0" hangingPunct="1"/>
                      <a:r>
                        <a:rPr lang="en-US" sz="120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Github</a:t>
                      </a: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en-GB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  <a:hlinkClick r:id="rId4"/>
                        </a:rPr>
                        <a:t>https://classroom.udacity.com/courses/ud456</a:t>
                      </a:r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algn="l" defTabSz="914400" rtl="0" eaLnBrk="1" latinLnBrk="0" hangingPunct="1"/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algn="l" defTabSz="914400" rtl="0" eaLnBrk="1" latinLnBrk="0" hangingPunct="1"/>
                      <a:r>
                        <a:rPr lang="en-GB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  <a:hlinkClick r:id="rId5"/>
                        </a:rPr>
                        <a:t>https://classroom.udacity.com/courses/ud775</a:t>
                      </a:r>
                      <a:endParaRPr lang="en-US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12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Latex for scientific writing</a:t>
                      </a:r>
                      <a:endParaRPr lang="en-GB" sz="1200" kern="1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kern="1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en-GB" sz="1200" kern="1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200" kern="1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200" kern="1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Download CVPR latex</a:t>
                      </a:r>
                      <a:r>
                        <a:rPr lang="en-US" altLang="zh-CN" sz="1200" kern="1200" baseline="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CN" sz="1200" kern="1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template and upload to </a:t>
                      </a:r>
                      <a:r>
                        <a:rPr lang="en-US" altLang="zh-CN" sz="1200" kern="1200" dirty="0" err="1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Github</a:t>
                      </a:r>
                      <a:endParaRPr lang="en-GB" sz="1200" kern="1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200" kern="1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The Not So Short Introduction to L</a:t>
                      </a:r>
                      <a:r>
                        <a:rPr lang="en-US" altLang="zh-CN" sz="1200" kern="1200" dirty="0" err="1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atex</a:t>
                      </a:r>
                      <a:r>
                        <a:rPr lang="en-US" altLang="zh-CN" sz="1200" kern="1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 (PDF)</a:t>
                      </a:r>
                      <a:endParaRPr lang="en-GB" sz="1200" kern="1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12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Python tutorial</a:t>
                      </a:r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Finish a demo script and upload to </a:t>
                      </a:r>
                      <a:r>
                        <a:rPr lang="en-US" sz="120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Github</a:t>
                      </a:r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http://cs231n.github.io/python-numpy-tutorial/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2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Computer Vision and </a:t>
                      </a:r>
                      <a:r>
                        <a:rPr lang="en-US" sz="120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Opencv</a:t>
                      </a:r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algn="l" defTabSz="914400" rtl="0" eaLnBrk="1" latinLnBrk="0" hangingPunct="1"/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Finish a demo script and upload to </a:t>
                      </a:r>
                      <a:r>
                        <a:rPr lang="en-US" sz="120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Github</a:t>
                      </a:r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algn="l" defTabSz="914400" rtl="0" eaLnBrk="1" latinLnBrk="0" hangingPunct="1"/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  <a:hlinkClick r:id="rId6"/>
                        </a:rPr>
                        <a:t>http://cs231n.stanford.edu/</a:t>
                      </a:r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algn="l" defTabSz="914400" rtl="0" eaLnBrk="1" latinLnBrk="0" hangingPunct="1"/>
                      <a:r>
                        <a:rPr lang="en-GB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  <a:hlinkClick r:id="rId7"/>
                        </a:rPr>
                        <a:t>https://docs.opencv.org/3.4/d9/df8/tutorial_root.html</a:t>
                      </a:r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algn="l" defTabSz="914400" rtl="0" eaLnBrk="1" latinLnBrk="0" hangingPunct="1"/>
                      <a:r>
                        <a:rPr lang="en-GB" altLang="zh-CN" sz="1200" dirty="0">
                          <a:hlinkClick r:id="rId8"/>
                        </a:rPr>
                        <a:t>https://www.pyimagesearch.com/2014/11/17/non-maximum-suppression-object-detection-python</a:t>
                      </a:r>
                      <a:endParaRPr lang="en-GB" altLang="zh-CN" sz="1200" dirty="0"/>
                    </a:p>
                    <a:p>
                      <a:pPr marL="0" algn="l" defTabSz="914400" rtl="0" eaLnBrk="1" latinLnBrk="0" hangingPunct="1"/>
                      <a:r>
                        <a:rPr lang="en-GB" altLang="zh-CN" sz="1200" dirty="0">
                          <a:hlinkClick r:id="rId9"/>
                        </a:rPr>
                        <a:t>https://www.pyimagesearch.com/2015/02/16/faster-non-maximum-suppression-python/</a:t>
                      </a:r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Viola-Jones face recognition </a:t>
                      </a:r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200" kern="120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Final assignment</a:t>
                      </a:r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https://docs.opencv.org/3.4/d7/d8b/tutorial_py_face_detection.html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Introduction to deep learning</a:t>
                      </a:r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--</a:t>
                      </a:r>
                      <a:endParaRPr lang="en-GB" sz="120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2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https://www.coursera.org/learn/ai-for-everyone/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2958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0A601E-93C7-4B6B-968A-AF878A45F3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Non-Maximum Suppression for Object Detection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209FBE9-E231-4B35-BDC7-6EA3C33BC7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82BC424-A13A-4880-BB46-F138FFEAEF9B}"/>
              </a:ext>
            </a:extLst>
          </p:cNvPr>
          <p:cNvSpPr/>
          <p:nvPr/>
        </p:nvSpPr>
        <p:spPr>
          <a:xfrm>
            <a:off x="1650023" y="470395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altLang="zh-CN" dirty="0">
                <a:hlinkClick r:id="rId2"/>
              </a:rPr>
              <a:t>https://www.pyimagesearch.com/2014/11/17/non-maximum-suppression-object-detection-python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44142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486347-A35B-43EA-ADFE-47368E60C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zh-CN" dirty="0"/>
              <a:t> </a:t>
            </a:r>
            <a:r>
              <a:rPr lang="en-GB" altLang="zh-CN" dirty="0">
                <a:hlinkClick r:id="rId2"/>
              </a:rPr>
              <a:t>Histogram of Oriented Gradients for Objection Detection</a:t>
            </a:r>
            <a:endParaRPr lang="zh-CN" altLang="en-US" dirty="0"/>
          </a:p>
        </p:txBody>
      </p:sp>
      <p:pic>
        <p:nvPicPr>
          <p:cNvPr id="1026" name="Picture 2" descr="https://www.pyimagesearch.com/wp-content/uploads/2014/10/nms_slow_01.jpg">
            <a:extLst>
              <a:ext uri="{FF2B5EF4-FFF2-40B4-BE49-F238E27FC236}">
                <a16:creationId xmlns:a16="http://schemas.microsoft.com/office/drawing/2014/main" id="{80C99FD3-E139-4C13-A899-D6EA23F67D2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567" y="1899017"/>
            <a:ext cx="6246467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268FE0C-8807-47C9-91FE-6FCAB75A85F7}"/>
              </a:ext>
            </a:extLst>
          </p:cNvPr>
          <p:cNvSpPr/>
          <p:nvPr/>
        </p:nvSpPr>
        <p:spPr>
          <a:xfrm>
            <a:off x="471966" y="1737360"/>
            <a:ext cx="473308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buFont typeface="+mj-lt"/>
              <a:buAutoNum type="arabicPeriod"/>
            </a:pPr>
            <a:r>
              <a:rPr lang="en-GB" altLang="zh-CN" sz="2000" dirty="0">
                <a:solidFill>
                  <a:srgbClr val="555555"/>
                </a:solidFill>
                <a:latin typeface="Helvetica Neue"/>
              </a:rPr>
              <a:t>Sampling positive images</a:t>
            </a:r>
          </a:p>
          <a:p>
            <a:pPr fontAlgn="base">
              <a:buFont typeface="+mj-lt"/>
              <a:buAutoNum type="arabicPeriod"/>
            </a:pPr>
            <a:endParaRPr lang="en-GB" altLang="zh-CN" sz="2000" dirty="0">
              <a:solidFill>
                <a:srgbClr val="555555"/>
              </a:solidFill>
              <a:latin typeface="Helvetica Neue"/>
            </a:endParaRPr>
          </a:p>
          <a:p>
            <a:pPr fontAlgn="base">
              <a:buFont typeface="+mj-lt"/>
              <a:buAutoNum type="arabicPeriod"/>
            </a:pPr>
            <a:r>
              <a:rPr lang="en-GB" altLang="zh-CN" sz="2000" dirty="0">
                <a:solidFill>
                  <a:srgbClr val="555555"/>
                </a:solidFill>
                <a:latin typeface="Helvetica Neue"/>
              </a:rPr>
              <a:t>Sampling negative images</a:t>
            </a:r>
          </a:p>
          <a:p>
            <a:pPr fontAlgn="base">
              <a:buFont typeface="+mj-lt"/>
              <a:buAutoNum type="arabicPeriod"/>
            </a:pPr>
            <a:endParaRPr lang="en-GB" altLang="zh-CN" sz="2000" dirty="0">
              <a:solidFill>
                <a:srgbClr val="555555"/>
              </a:solidFill>
              <a:latin typeface="Helvetica Neue"/>
            </a:endParaRPr>
          </a:p>
          <a:p>
            <a:pPr fontAlgn="base">
              <a:buFont typeface="+mj-lt"/>
              <a:buAutoNum type="arabicPeriod"/>
            </a:pPr>
            <a:r>
              <a:rPr lang="en-GB" altLang="zh-CN" sz="2000" dirty="0">
                <a:solidFill>
                  <a:srgbClr val="555555"/>
                </a:solidFill>
                <a:latin typeface="Helvetica Neue"/>
              </a:rPr>
              <a:t>Training a Linear SVM</a:t>
            </a:r>
          </a:p>
          <a:p>
            <a:pPr fontAlgn="base">
              <a:buFont typeface="+mj-lt"/>
              <a:buAutoNum type="arabicPeriod"/>
            </a:pPr>
            <a:endParaRPr lang="en-GB" altLang="zh-CN" sz="2000" dirty="0">
              <a:solidFill>
                <a:srgbClr val="555555"/>
              </a:solidFill>
              <a:latin typeface="Helvetica Neue"/>
            </a:endParaRPr>
          </a:p>
          <a:p>
            <a:pPr fontAlgn="base">
              <a:buFont typeface="+mj-lt"/>
              <a:buAutoNum type="arabicPeriod"/>
            </a:pPr>
            <a:r>
              <a:rPr lang="en-GB" altLang="zh-CN" sz="2000" dirty="0">
                <a:solidFill>
                  <a:srgbClr val="555555"/>
                </a:solidFill>
                <a:latin typeface="Helvetica Neue"/>
              </a:rPr>
              <a:t>Performing hard-negative mining</a:t>
            </a:r>
          </a:p>
          <a:p>
            <a:pPr fontAlgn="base">
              <a:buFont typeface="+mj-lt"/>
              <a:buAutoNum type="arabicPeriod"/>
            </a:pPr>
            <a:endParaRPr lang="en-GB" altLang="zh-CN" sz="2000" dirty="0">
              <a:solidFill>
                <a:srgbClr val="555555"/>
              </a:solidFill>
              <a:latin typeface="Helvetica Neue"/>
            </a:endParaRPr>
          </a:p>
          <a:p>
            <a:pPr fontAlgn="base">
              <a:buFont typeface="+mj-lt"/>
              <a:buAutoNum type="arabicPeriod"/>
            </a:pPr>
            <a:r>
              <a:rPr lang="en-GB" altLang="zh-CN" sz="2000" dirty="0">
                <a:solidFill>
                  <a:srgbClr val="555555"/>
                </a:solidFill>
                <a:latin typeface="Helvetica Neue"/>
              </a:rPr>
              <a:t>Re-training your Linear SVM using the hard-negative samples</a:t>
            </a:r>
          </a:p>
          <a:p>
            <a:pPr fontAlgn="base">
              <a:buFont typeface="+mj-lt"/>
              <a:buAutoNum type="arabicPeriod"/>
            </a:pPr>
            <a:endParaRPr lang="en-GB" altLang="zh-CN" sz="2000" dirty="0">
              <a:solidFill>
                <a:srgbClr val="555555"/>
              </a:solidFill>
              <a:latin typeface="Helvetica Neue"/>
            </a:endParaRPr>
          </a:p>
          <a:p>
            <a:pPr fontAlgn="base">
              <a:buFont typeface="+mj-lt"/>
              <a:buAutoNum type="arabicPeriod"/>
            </a:pPr>
            <a:r>
              <a:rPr lang="en-GB" altLang="zh-CN" sz="2000" dirty="0">
                <a:solidFill>
                  <a:srgbClr val="FF0000"/>
                </a:solidFill>
                <a:latin typeface="Helvetica Neue"/>
              </a:rPr>
              <a:t>Evaluating your classifier on your test dataset, utilizing non-maximum suppression to ignore redundant, overlapping bounding boxes</a:t>
            </a:r>
            <a:endParaRPr lang="en-GB" altLang="zh-CN" sz="2000" b="0" i="0" dirty="0">
              <a:solidFill>
                <a:srgbClr val="FF0000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0732461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028EDA-3516-46A3-84EF-CE96E2850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IoU</a:t>
            </a:r>
            <a:r>
              <a:rPr lang="en-US" altLang="zh-CN" dirty="0"/>
              <a:t>: Intersection Over Union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7560EF-091C-4058-8E91-FC9E29688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0FED831-6F93-41F3-8081-67810843C1E2}"/>
              </a:ext>
            </a:extLst>
          </p:cNvPr>
          <p:cNvSpPr/>
          <p:nvPr/>
        </p:nvSpPr>
        <p:spPr>
          <a:xfrm>
            <a:off x="7347833" y="2939880"/>
            <a:ext cx="1670538" cy="16529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6F68523-B6A0-4987-9875-CA8F1AC17E2F}"/>
              </a:ext>
            </a:extLst>
          </p:cNvPr>
          <p:cNvSpPr/>
          <p:nvPr/>
        </p:nvSpPr>
        <p:spPr>
          <a:xfrm>
            <a:off x="8183102" y="3766357"/>
            <a:ext cx="1670538" cy="165295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C8597D2-354B-4889-9F0E-F4B24A442C9C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922217" y="2315600"/>
            <a:ext cx="5761379" cy="145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294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62D12F-C276-45B6-A78A-6C5FC7B7D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Assignment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A90529-7C0E-4A7F-9664-490881938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altLang="zh-CN" sz="3200" dirty="0"/>
              <a:t>Take a photo of yourself.</a:t>
            </a:r>
          </a:p>
          <a:p>
            <a:pPr marL="457200" indent="-457200">
              <a:buFont typeface="+mj-lt"/>
              <a:buAutoNum type="arabicPeriod"/>
            </a:pPr>
            <a:endParaRPr lang="en-US" altLang="zh-CN" sz="3200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sz="3200" dirty="0"/>
              <a:t>Upload the OpenCV face detected photo and name it as </a:t>
            </a:r>
            <a:r>
              <a:rPr lang="en-US" altLang="zh-CN" sz="2200" dirty="0"/>
              <a:t>“</a:t>
            </a:r>
            <a:r>
              <a:rPr lang="en-US" altLang="zh-CN" sz="2200" b="1" i="1" dirty="0"/>
              <a:t>your_name.py” (Di_WU.py” )  </a:t>
            </a:r>
            <a:r>
              <a:rPr lang="en-US" altLang="zh-CN" sz="3200" dirty="0"/>
              <a:t>to the </a:t>
            </a:r>
            <a:r>
              <a:rPr lang="en-US" altLang="zh-CN" sz="2600" b="1" i="1" dirty="0" err="1"/>
              <a:t>AI_Precourse</a:t>
            </a:r>
            <a:r>
              <a:rPr lang="en-US" altLang="zh-CN" sz="2600" b="1" i="1" dirty="0"/>
              <a:t>\Week4_OpenCV </a:t>
            </a:r>
            <a:r>
              <a:rPr lang="en-US" altLang="zh-CN" sz="3200" dirty="0"/>
              <a:t>folder</a:t>
            </a:r>
          </a:p>
          <a:p>
            <a:pPr marL="457200" indent="-457200">
              <a:buFont typeface="+mj-lt"/>
              <a:buAutoNum type="arabicPeriod"/>
            </a:pPr>
            <a:endParaRPr lang="en-US" altLang="zh-CN" sz="3200" dirty="0"/>
          </a:p>
          <a:p>
            <a:pPr marL="457200" indent="-457200">
              <a:buFont typeface="+mj-lt"/>
              <a:buAutoNum type="arabicPeriod"/>
            </a:pPr>
            <a:r>
              <a:rPr lang="en-GB" altLang="zh-CN" sz="3200" dirty="0"/>
              <a:t>Push the new change to your “origin” repo and create a pull request so that </a:t>
            </a:r>
            <a:r>
              <a:rPr lang="en-US" altLang="zh-CN" sz="3200" dirty="0"/>
              <a:t>you change will be seen by the “upstream”</a:t>
            </a:r>
          </a:p>
        </p:txBody>
      </p:sp>
      <p:sp>
        <p:nvSpPr>
          <p:cNvPr id="4" name="AutoShape 2" descr="Face Detection">
            <a:extLst>
              <a:ext uri="{FF2B5EF4-FFF2-40B4-BE49-F238E27FC236}">
                <a16:creationId xmlns:a16="http://schemas.microsoft.com/office/drawing/2014/main" id="{69AC6CCB-1BFE-4D86-9375-11495491516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488AB6F-E8DB-440A-B5CE-1E5BBA651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9770" y="145073"/>
            <a:ext cx="3225589" cy="2712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737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F2E84D-CEE3-45B9-8A3B-4598AD42E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Today’s agenda:</a:t>
            </a:r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BC8307D7-E7B8-4C0C-AF79-988E890636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en-US" altLang="zh-CN" sz="3200" dirty="0"/>
              <a:t>Python Recursion Learning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CN" sz="3200" dirty="0"/>
              <a:t>Computer vision overview &amp; historical context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CN" sz="3200" dirty="0"/>
              <a:t>Introduction of OpenCV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CN" sz="3200" dirty="0"/>
              <a:t>Case study:  Non-maximum Suppression (NMS)</a:t>
            </a:r>
          </a:p>
        </p:txBody>
      </p:sp>
    </p:spTree>
    <p:extLst>
      <p:ext uri="{BB962C8B-B14F-4D97-AF65-F5344CB8AC3E}">
        <p14:creationId xmlns:p14="http://schemas.microsoft.com/office/powerpoint/2010/main" val="1589704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C6F76D-4B76-43B4-9872-CFE51972AC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Computer Vision overview</a:t>
            </a:r>
            <a:br>
              <a:rPr lang="en-US" altLang="zh-CN" dirty="0"/>
            </a:br>
            <a:r>
              <a:rPr lang="en-US" altLang="zh-CN" dirty="0"/>
              <a:t>&amp;</a:t>
            </a:r>
            <a:br>
              <a:rPr lang="en-US" altLang="zh-CN" dirty="0"/>
            </a:br>
            <a:r>
              <a:rPr lang="en-US" altLang="zh-CN" dirty="0"/>
              <a:t>Historical context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7CBBE87-18BC-4E00-8B9A-711266362D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9619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61CE02E-E3D4-4C9D-B6AC-DCB187848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748" y="96715"/>
            <a:ext cx="9204869" cy="624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771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3280702-1636-41A9-AF00-6513780D83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066" y="131884"/>
            <a:ext cx="8828304" cy="611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336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A261114-7CFD-4355-AA76-5B504D31D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947" y="149469"/>
            <a:ext cx="9297416" cy="620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789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1EE176D-9A53-4B24-9C4C-53C441BBD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995" y="211015"/>
            <a:ext cx="8441805" cy="6013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044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6406AEF-BAAE-4CB7-9FF0-7181832E0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01" y="0"/>
            <a:ext cx="116983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09900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56.75"/>
  <p:tag name="ORIGINALWIDTH" val="622.5"/>
  <p:tag name="LATEXADDIN" val="\documentclass{article}&#10;\usepackage{amsmath}&#10;\pagestyle{empty}&#10;\begin{document}&#10;&#10;$&#10;IoU = \frac{A \cap B}{A \cup B}&#10;$&#10;&#10;\end{document}"/>
  <p:tag name="IGUANATEXSIZE" val="20"/>
  <p:tag name="IGUANATEXCURSOR" val="86"/>
  <p:tag name="TRANSPARENCY" val="True"/>
  <p:tag name="FILENAME" val=""/>
  <p:tag name="LATEXENGINEID" val="0"/>
  <p:tag name="TEMPFOLDER" val="C:\Users\steve\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8097</TotalTime>
  <Words>451</Words>
  <Application>Microsoft Office PowerPoint</Application>
  <PresentationFormat>宽屏</PresentationFormat>
  <Paragraphs>71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9" baseType="lpstr">
      <vt:lpstr>等线</vt:lpstr>
      <vt:lpstr>Helvetica Neue</vt:lpstr>
      <vt:lpstr>Calibri</vt:lpstr>
      <vt:lpstr>Calibri Light</vt:lpstr>
      <vt:lpstr>Wingdings</vt:lpstr>
      <vt:lpstr>Retrospect</vt:lpstr>
      <vt:lpstr>创新研究课程 科研项目短课</vt:lpstr>
      <vt:lpstr>Course Syllabus 课程大纲</vt:lpstr>
      <vt:lpstr>Today’s agenda:</vt:lpstr>
      <vt:lpstr>Computer Vision overview &amp; Historical context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OpenCV tutorial</vt:lpstr>
      <vt:lpstr>Non-Maximum Suppression for Object Detection</vt:lpstr>
      <vt:lpstr> Histogram of Oriented Gradients for Objection Detection</vt:lpstr>
      <vt:lpstr>IoU: Intersection Over Union</vt:lpstr>
      <vt:lpstr>Assignment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创新研究课程 科研项目短课</dc:title>
  <dc:creator>Di Wu</dc:creator>
  <cp:lastModifiedBy>Di Wu</cp:lastModifiedBy>
  <cp:revision>107</cp:revision>
  <dcterms:created xsi:type="dcterms:W3CDTF">2018-12-06T07:09:02Z</dcterms:created>
  <dcterms:modified xsi:type="dcterms:W3CDTF">2019-04-24T12:08:43Z</dcterms:modified>
</cp:coreProperties>
</file>

<file path=docProps/thumbnail.jpeg>
</file>